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1"/>
  </p:notesMasterIdLst>
  <p:handoutMasterIdLst>
    <p:handoutMasterId r:id="rId22"/>
  </p:handoutMasterIdLst>
  <p:sldIdLst>
    <p:sldId id="281" r:id="rId5"/>
    <p:sldId id="284" r:id="rId6"/>
    <p:sldId id="273" r:id="rId7"/>
    <p:sldId id="279" r:id="rId8"/>
    <p:sldId id="280" r:id="rId9"/>
    <p:sldId id="261" r:id="rId10"/>
    <p:sldId id="265" r:id="rId11"/>
    <p:sldId id="295" r:id="rId12"/>
    <p:sldId id="278" r:id="rId13"/>
    <p:sldId id="294" r:id="rId14"/>
    <p:sldId id="293" r:id="rId15"/>
    <p:sldId id="277" r:id="rId16"/>
    <p:sldId id="268" r:id="rId17"/>
    <p:sldId id="266" r:id="rId18"/>
    <p:sldId id="292" r:id="rId19"/>
    <p:sldId id="28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4830" autoAdjust="0"/>
  </p:normalViewPr>
  <p:slideViewPr>
    <p:cSldViewPr snapToGrid="0">
      <p:cViewPr varScale="1">
        <p:scale>
          <a:sx n="101" d="100"/>
          <a:sy n="101" d="100"/>
        </p:scale>
        <p:origin x="990" y="10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9/9/2024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9/9/2024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FB237B-9926-C688-698D-969901ED5D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2F9A67-6D62-2481-AFAA-D83B1B7CE7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2A0FE1-F139-4D0E-FACD-C418C63420C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C921C75-BBDD-802E-A9CC-4E4B68AE61EE}"/>
              </a:ext>
            </a:extLst>
          </p:cNvPr>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25360824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14</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15</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555371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35913744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9/9/2024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microsoft.com/office/2007/relationships/hdphoto" Target="../media/hdphoto4.wdp"/></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sz="4400" b="1" dirty="0">
                <a:effectLst/>
                <a:latin typeface="Aptos Black" panose="020F0502020204030204" pitchFamily="34" charset="0"/>
                <a:ea typeface="Aptos" panose="020B0004020202020204" pitchFamily="34" charset="0"/>
                <a:cs typeface="Times New Roman" panose="02020603050405020304" pitchFamily="18" charset="0"/>
              </a:rPr>
              <a:t>Telecom Churn Prediction Project</a:t>
            </a:r>
            <a:endParaRPr lang="en-US" sz="4400" dirty="0">
              <a:latin typeface="Aptos Black" panose="020F0502020204030204" pitchFamily="34" charset="0"/>
            </a:endParaRP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Data Importation and Preparation</a:t>
            </a:r>
            <a:r>
              <a:rPr lang="en-US" dirty="0">
                <a:effectLst/>
              </a:rPr>
              <a:t> </a:t>
            </a: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1456695"/>
            <a:ext cx="5079124" cy="4137189"/>
          </a:xfrm>
        </p:spPr>
        <p:txBody>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Importation and Preparation</a:t>
            </a:r>
            <a:r>
              <a:rPr lang="en-US" dirty="0">
                <a:effectLst/>
              </a:rPr>
              <a:t> </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800" dirty="0">
                <a:effectLst/>
                <a:latin typeface="Aptos" panose="020B0004020202020204" pitchFamily="34" charset="0"/>
                <a:ea typeface="Aptos" panose="020B0004020202020204" pitchFamily="34" charset="0"/>
                <a:cs typeface="Times New Roman" panose="02020603050405020304" pitchFamily="18" charset="0"/>
              </a:rPr>
              <a:t>We utilized Python libraries like pandas for data manipulation, </a:t>
            </a:r>
            <a:r>
              <a:rPr lang="en-US" sz="1800" dirty="0" err="1">
                <a:effectLst/>
                <a:latin typeface="Aptos" panose="020B0004020202020204" pitchFamily="34" charset="0"/>
                <a:ea typeface="Aptos" panose="020B0004020202020204" pitchFamily="34" charset="0"/>
                <a:cs typeface="Times New Roman" panose="02020603050405020304" pitchFamily="18" charset="0"/>
              </a:rPr>
              <a:t>numpy</a:t>
            </a:r>
            <a:r>
              <a:rPr lang="en-US" sz="1800" dirty="0">
                <a:effectLst/>
                <a:latin typeface="Aptos" panose="020B0004020202020204" pitchFamily="34" charset="0"/>
                <a:ea typeface="Aptos" panose="020B0004020202020204" pitchFamily="34" charset="0"/>
                <a:cs typeface="Times New Roman" panose="02020603050405020304" pitchFamily="18" charset="0"/>
              </a:rPr>
              <a:t> for numerical operations, and matplotlib/seaborn for visualization.</a:t>
            </a:r>
            <a:r>
              <a:rPr lang="en-US" dirty="0">
                <a:effectLst/>
              </a:rPr>
              <a:t> </a:t>
            </a:r>
            <a:r>
              <a:rPr lang="en-US" dirty="0"/>
              <a:t>Anticipate common questions</a:t>
            </a:r>
          </a:p>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Cleaning and Transformation</a:t>
            </a:r>
            <a:r>
              <a:rPr lang="en-US" dirty="0">
                <a:effectLst/>
              </a:rPr>
              <a:t> </a:t>
            </a:r>
            <a:endParaRPr lang="en-US" dirty="0"/>
          </a:p>
          <a:p>
            <a:pPr marL="0" indent="0">
              <a:buNone/>
            </a:pPr>
            <a:r>
              <a:rPr lang="en-US" dirty="0"/>
              <a:t>The dataset was loaded into a </a:t>
            </a:r>
            <a:r>
              <a:rPr lang="en-US" dirty="0" err="1"/>
              <a:t>DataFrame</a:t>
            </a:r>
            <a:r>
              <a:rPr lang="en-US" dirty="0"/>
              <a:t>, and we quickly identified key columns such as customer state, age, area code, voice mail plan, and total call metrics (minutes, charges, and number of customer service calls).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6459794" y="1456696"/>
            <a:ext cx="4894006" cy="4137189"/>
          </a:xfrm>
          <a:noFill/>
        </p:spPr>
        <p:txBody>
          <a:bodyPr>
            <a:normAutofit fontScale="85000" lnSpcReduction="10000"/>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Handling Missing Values</a:t>
            </a:r>
            <a:r>
              <a:rPr lang="en-US" dirty="0">
                <a:effectLst/>
              </a:rPr>
              <a:t> </a:t>
            </a:r>
          </a:p>
          <a:p>
            <a:endParaRPr lang="en-US" dirty="0"/>
          </a:p>
          <a:p>
            <a:pPr marL="0" marR="0">
              <a:spcBef>
                <a:spcPts val="0"/>
              </a:spcBef>
              <a:spcAft>
                <a:spcPts val="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encountered a few missing or inconsistent entries during the cleaning phase. These were handled by either filling them with averages for numerical data or the most common category for categorical values.</a:t>
            </a:r>
          </a:p>
          <a:p>
            <a:pPr lvl="1"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Exploratory Data Analysis (EDA)</a:t>
            </a: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Using Seaborn and Matplotlib, we plotted graphs like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churn distribution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across age groups, the number of customer service calls, and call charges to identify patterns and trends.</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found that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total minutes spent on customer service calls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correlated strongly with churn, indicating that frustrated customers tended to leave.</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Insight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We also noted that younger customers, especially those with high total day minutes, were more likely to churn.</a:t>
            </a:r>
          </a:p>
          <a:p>
            <a:pPr lvl="1" indent="0">
              <a:buNone/>
            </a:pPr>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6006326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1F496-4B64-9B33-1A8E-780B1AA794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7E3261-C434-5B75-10E3-5EECF1B0F488}"/>
              </a:ext>
            </a:extLst>
          </p:cNvPr>
          <p:cNvSpPr>
            <a:spLocks noGrp="1"/>
          </p:cNvSpPr>
          <p:nvPr>
            <p:ph type="title"/>
          </p:nvPr>
        </p:nvSpPr>
        <p:spPr>
          <a:xfrm>
            <a:off x="838200" y="365760"/>
            <a:ext cx="10515600" cy="1325880"/>
          </a:xfrm>
          <a:noFill/>
        </p:spPr>
        <p:txBody>
          <a:bodyPr anchor="ctr"/>
          <a:lstStyle/>
          <a:p>
            <a:pPr marL="0" marR="0">
              <a:spcBef>
                <a:spcPts val="0"/>
              </a:spcBef>
              <a:spcAft>
                <a:spcPts val="0"/>
              </a:spcAf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Unanticipated Insights and Problems Encountered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52" name="Content Placeholder 51">
            <a:extLst>
              <a:ext uri="{FF2B5EF4-FFF2-40B4-BE49-F238E27FC236}">
                <a16:creationId xmlns:a16="http://schemas.microsoft.com/office/drawing/2014/main" id="{30B4F424-C852-EDA4-C8D4-2DA0B19883FE}"/>
              </a:ext>
            </a:extLst>
          </p:cNvPr>
          <p:cNvSpPr>
            <a:spLocks noGrp="1"/>
          </p:cNvSpPr>
          <p:nvPr>
            <p:ph sz="quarter" idx="13"/>
          </p:nvPr>
        </p:nvSpPr>
        <p:spPr>
          <a:xfrm>
            <a:off x="838200" y="1456695"/>
            <a:ext cx="5079124" cy="4137189"/>
          </a:xfrm>
        </p:spPr>
        <p:txBody>
          <a:bodyPr>
            <a:normAutofit/>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Complexity of Customer Behavior</a:t>
            </a:r>
            <a:r>
              <a:rPr lang="en-US" sz="1800" dirty="0">
                <a:effectLst/>
                <a:latin typeface="Aptos" panose="020B0004020202020204" pitchFamily="34" charset="0"/>
                <a:ea typeface="Aptos" panose="020B0004020202020204" pitchFamily="34" charset="0"/>
                <a:cs typeface="Times New Roman" panose="02020603050405020304" pitchFamily="18" charset="0"/>
              </a:rPr>
              <a:t>: </a:t>
            </a:r>
          </a:p>
          <a:p>
            <a:pPr marL="0" indent="0">
              <a:buNone/>
            </a:pPr>
            <a:r>
              <a:rPr lang="en-US" sz="1800" dirty="0">
                <a:effectLst/>
                <a:latin typeface="Aptos" panose="020B0004020202020204" pitchFamily="34" charset="0"/>
                <a:ea typeface="Aptos" panose="020B0004020202020204" pitchFamily="34" charset="0"/>
                <a:cs typeface="Times New Roman" panose="02020603050405020304" pitchFamily="18" charset="0"/>
              </a:rPr>
              <a:t>Initially, we assumed that high usage would lead to churn, but during the analysis, we discovered that </a:t>
            </a:r>
            <a:r>
              <a:rPr lang="en-US" sz="1800" b="1" dirty="0">
                <a:effectLst/>
                <a:latin typeface="Aptos" panose="020B0004020202020204" pitchFamily="34" charset="0"/>
                <a:ea typeface="Aptos" panose="020B0004020202020204" pitchFamily="34" charset="0"/>
                <a:cs typeface="Times New Roman" panose="02020603050405020304" pitchFamily="18" charset="0"/>
              </a:rPr>
              <a:t>high customer service calls</a:t>
            </a:r>
            <a:r>
              <a:rPr lang="en-US" sz="1800" dirty="0">
                <a:effectLst/>
                <a:latin typeface="Aptos" panose="020B0004020202020204" pitchFamily="34" charset="0"/>
                <a:ea typeface="Aptos" panose="020B0004020202020204" pitchFamily="34" charset="0"/>
                <a:cs typeface="Times New Roman" panose="02020603050405020304" pitchFamily="18" charset="0"/>
              </a:rPr>
              <a:t> played a more significant role in churn behavior than expected. This required rethinking our approach and focusing more on customer service metrics in future analyses.</a:t>
            </a:r>
            <a:r>
              <a:rPr lang="en-US" dirty="0">
                <a:effectLst/>
              </a:rPr>
              <a:t> </a:t>
            </a:r>
          </a:p>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Handling Large Datasets</a:t>
            </a:r>
            <a:r>
              <a:rPr lang="en-US" dirty="0">
                <a:effectLst/>
              </a:rPr>
              <a:t> </a:t>
            </a:r>
            <a:r>
              <a:rPr lang="en-US" sz="1800" dirty="0">
                <a:effectLst/>
                <a:latin typeface="Aptos" panose="020B0004020202020204" pitchFamily="34" charset="0"/>
                <a:ea typeface="Aptos" panose="020B0004020202020204" pitchFamily="34" charset="0"/>
                <a:cs typeface="Times New Roman" panose="02020603050405020304" pitchFamily="18" charset="0"/>
              </a:rPr>
              <a:t>While the dataset was manageable, our group encountered slowdowns during visualization and filtering operations. We resolved this by using optimized libraries like </a:t>
            </a:r>
            <a:r>
              <a:rPr lang="en-US" sz="1800" dirty="0" err="1">
                <a:effectLst/>
                <a:latin typeface="Aptos" panose="020B0004020202020204" pitchFamily="34" charset="0"/>
                <a:ea typeface="Aptos" panose="020B0004020202020204" pitchFamily="34" charset="0"/>
                <a:cs typeface="Times New Roman" panose="02020603050405020304" pitchFamily="18" charset="0"/>
              </a:rPr>
              <a:t>hvplot</a:t>
            </a:r>
            <a:r>
              <a:rPr lang="en-US" sz="1800" dirty="0">
                <a:effectLst/>
                <a:latin typeface="Aptos" panose="020B0004020202020204" pitchFamily="34" charset="0"/>
                <a:ea typeface="Aptos" panose="020B0004020202020204" pitchFamily="34" charset="0"/>
                <a:cs typeface="Times New Roman" panose="02020603050405020304" pitchFamily="18" charset="0"/>
              </a:rPr>
              <a:t> and leveraging built-in Python functions for faster execution.</a:t>
            </a:r>
            <a:r>
              <a:rPr lang="en-US" dirty="0">
                <a:effectLst/>
              </a:rPr>
              <a:t> </a:t>
            </a:r>
            <a:endParaRPr lang="en-US" dirty="0"/>
          </a:p>
        </p:txBody>
      </p:sp>
      <p:sp>
        <p:nvSpPr>
          <p:cNvPr id="5" name="Rectangle 4">
            <a:extLst>
              <a:ext uri="{FF2B5EF4-FFF2-40B4-BE49-F238E27FC236}">
                <a16:creationId xmlns:a16="http://schemas.microsoft.com/office/drawing/2014/main" id="{B9DD4B04-0228-45F3-255D-99944F144EB6}"/>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114631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581912"/>
          </a:xfrm>
          <a:noFill/>
        </p:spPr>
        <p:txBody>
          <a:bodyPr anchor="b"/>
          <a:lstStyle/>
          <a:p>
            <a:r>
              <a:rPr lang="en-US" dirty="0"/>
              <a:t>SPEAKING IMPACT</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2257063"/>
            <a:ext cx="4894006" cy="3904906"/>
          </a:xfrm>
          <a:noFill/>
        </p:spPr>
        <p:txBody>
          <a:bodyPr vert="horz" lIns="91440" tIns="45720" rIns="91440" bIns="45720" rtlCol="0" anchor="t">
            <a:normAutofit/>
          </a:bodyPr>
          <a:lstStyle/>
          <a:p>
            <a:r>
              <a:rPr lang="en-US" dirty="0"/>
              <a:t>Your ability to communicate effectively will leave a lasting impact on your audience</a:t>
            </a:r>
          </a:p>
          <a:p>
            <a:r>
              <a:rPr lang="en-US" dirty="0"/>
              <a:t>Effectively communicating involves not only delivering a message but also resonating with the experiences, values, and emotions of those listening </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Dynamic delivery</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2067045" cy="3633787"/>
          </a:xfrm>
          <a:noFill/>
        </p:spPr>
        <p:txBody>
          <a:bodyPr vert="horz" lIns="91440" tIns="45720" rIns="91440" bIns="45720" rtlCol="0" anchor="t">
            <a:normAutofit/>
          </a:bodyPr>
          <a:lstStyle/>
          <a:p>
            <a:r>
              <a:rPr lang="en-US" dirty="0"/>
              <a:t>Learn to infuse energy into your delivery to leave a lasting impression</a:t>
            </a:r>
          </a:p>
          <a:p>
            <a:r>
              <a:rPr lang="en-US" dirty="0"/>
              <a:t>One of the goals of effective communication is to motivate your audience</a:t>
            </a:r>
          </a:p>
        </p:txBody>
      </p:sp>
      <p:graphicFrame>
        <p:nvGraphicFramePr>
          <p:cNvPr id="3" name="Table Placeholder 2">
            <a:extLst>
              <a:ext uri="{FF2B5EF4-FFF2-40B4-BE49-F238E27FC236}">
                <a16:creationId xmlns:a16="http://schemas.microsoft.com/office/drawing/2014/main" id="{F01CF5D3-D3B1-1944-CFDF-D8EE11DE42AA}"/>
              </a:ext>
            </a:extLst>
          </p:cNvPr>
          <p:cNvGraphicFramePr>
            <a:graphicFrameLocks noGrp="1"/>
          </p:cNvGraphicFramePr>
          <p:nvPr>
            <p:ph type="tbl" sz="quarter" idx="13"/>
            <p:extLst>
              <p:ext uri="{D42A27DB-BD31-4B8C-83A1-F6EECF244321}">
                <p14:modId xmlns:p14="http://schemas.microsoft.com/office/powerpoint/2010/main" val="2834757309"/>
              </p:ext>
            </p:extLst>
          </p:nvPr>
        </p:nvGraphicFramePr>
        <p:xfrm>
          <a:off x="3484563" y="2106613"/>
          <a:ext cx="7921828" cy="4032333"/>
        </p:xfrm>
        <a:graphic>
          <a:graphicData uri="http://schemas.openxmlformats.org/drawingml/2006/table">
            <a:tbl>
              <a:tblPr firstRow="1" bandRow="1">
                <a:tableStyleId>{7E9639D4-E3E2-4D34-9284-5A2195B3D0D7}</a:tableStyleId>
              </a:tblPr>
              <a:tblGrid>
                <a:gridCol w="1980457">
                  <a:extLst>
                    <a:ext uri="{9D8B030D-6E8A-4147-A177-3AD203B41FA5}">
                      <a16:colId xmlns:a16="http://schemas.microsoft.com/office/drawing/2014/main" val="127040821"/>
                    </a:ext>
                  </a:extLst>
                </a:gridCol>
                <a:gridCol w="1980457">
                  <a:extLst>
                    <a:ext uri="{9D8B030D-6E8A-4147-A177-3AD203B41FA5}">
                      <a16:colId xmlns:a16="http://schemas.microsoft.com/office/drawing/2014/main" val="149845700"/>
                    </a:ext>
                  </a:extLst>
                </a:gridCol>
                <a:gridCol w="1980457">
                  <a:extLst>
                    <a:ext uri="{9D8B030D-6E8A-4147-A177-3AD203B41FA5}">
                      <a16:colId xmlns:a16="http://schemas.microsoft.com/office/drawing/2014/main" val="3119692462"/>
                    </a:ext>
                  </a:extLst>
                </a:gridCol>
                <a:gridCol w="1980457">
                  <a:extLst>
                    <a:ext uri="{9D8B030D-6E8A-4147-A177-3AD203B41FA5}">
                      <a16:colId xmlns:a16="http://schemas.microsoft.com/office/drawing/2014/main" val="3472639139"/>
                    </a:ext>
                  </a:extLst>
                </a:gridCol>
              </a:tblGrid>
              <a:tr h="612591">
                <a:tc>
                  <a:txBody>
                    <a:bodyPr/>
                    <a:lstStyle/>
                    <a:p>
                      <a:pPr algn="ctr"/>
                      <a:r>
                        <a:rPr lang="en-US" b="0" i="0" dirty="0">
                          <a:latin typeface="+mn-lt"/>
                          <a:cs typeface="Calibri" panose="020F0502020204030204" pitchFamily="34" charset="0"/>
                        </a:rPr>
                        <a:t>METRIC</a:t>
                      </a:r>
                    </a:p>
                  </a:txBody>
                  <a:tcPr anchor="ctr"/>
                </a:tc>
                <a:tc>
                  <a:txBody>
                    <a:bodyPr/>
                    <a:lstStyle/>
                    <a:p>
                      <a:pPr algn="ctr"/>
                      <a:r>
                        <a:rPr lang="en-US" b="0" i="0" dirty="0">
                          <a:latin typeface="+mn-lt"/>
                          <a:cs typeface="Calibri" panose="020F0502020204030204" pitchFamily="34" charset="0"/>
                        </a:rPr>
                        <a:t>MEASUREMENT</a:t>
                      </a:r>
                    </a:p>
                  </a:txBody>
                  <a:tcPr anchor="ctr"/>
                </a:tc>
                <a:tc>
                  <a:txBody>
                    <a:bodyPr/>
                    <a:lstStyle/>
                    <a:p>
                      <a:pPr algn="ctr"/>
                      <a:r>
                        <a:rPr lang="en-US" b="0" i="0" dirty="0">
                          <a:latin typeface="+mn-lt"/>
                          <a:cs typeface="Calibri" panose="020F0502020204030204" pitchFamily="34" charset="0"/>
                        </a:rPr>
                        <a:t>TARGET</a:t>
                      </a:r>
                    </a:p>
                  </a:txBody>
                  <a:tcPr anchor="ctr"/>
                </a:tc>
                <a:tc>
                  <a:txBody>
                    <a:bodyPr/>
                    <a:lstStyle/>
                    <a:p>
                      <a:pPr algn="ctr"/>
                      <a:r>
                        <a:rPr lang="en-US" b="0" i="0" dirty="0">
                          <a:latin typeface="+mn-lt"/>
                          <a:cs typeface="Calibri" panose="020F0502020204030204" pitchFamily="34" charset="0"/>
                        </a:rPr>
                        <a:t>ACTUAL</a:t>
                      </a:r>
                    </a:p>
                  </a:txBody>
                  <a:tcPr anchor="ctr"/>
                </a:tc>
                <a:extLst>
                  <a:ext uri="{0D108BD9-81ED-4DB2-BD59-A6C34878D82A}">
                    <a16:rowId xmlns:a16="http://schemas.microsoft.com/office/drawing/2014/main" val="3298013591"/>
                  </a:ext>
                </a:extLst>
              </a:tr>
              <a:tr h="612591">
                <a:tc>
                  <a:txBody>
                    <a:bodyPr/>
                    <a:lstStyle/>
                    <a:p>
                      <a:pPr algn="ctr"/>
                      <a:r>
                        <a:rPr lang="en-US" b="0" i="0" dirty="0">
                          <a:latin typeface="+mn-lt"/>
                          <a:cs typeface="Calibri" panose="020F0502020204030204" pitchFamily="34" charset="0"/>
                        </a:rPr>
                        <a:t>Audience attendance</a:t>
                      </a:r>
                    </a:p>
                  </a:txBody>
                  <a:tcPr anchor="ctr"/>
                </a:tc>
                <a:tc>
                  <a:txBody>
                    <a:bodyPr/>
                    <a:lstStyle/>
                    <a:p>
                      <a:pPr algn="ctr"/>
                      <a:r>
                        <a:rPr lang="en-US" b="0" i="0" dirty="0">
                          <a:latin typeface="+mn-lt"/>
                          <a:cs typeface="Calibri" panose="020F0502020204030204" pitchFamily="34" charset="0"/>
                        </a:rPr>
                        <a:t># of attendees</a:t>
                      </a:r>
                    </a:p>
                  </a:txBody>
                  <a:tcPr anchor="ctr"/>
                </a:tc>
                <a:tc>
                  <a:txBody>
                    <a:bodyPr/>
                    <a:lstStyle/>
                    <a:p>
                      <a:pPr algn="ctr"/>
                      <a:r>
                        <a:rPr lang="en-US" b="0" i="0" dirty="0">
                          <a:latin typeface="+mn-lt"/>
                          <a:cs typeface="Calibri" panose="020F0502020204030204" pitchFamily="34" charset="0"/>
                        </a:rPr>
                        <a:t>150</a:t>
                      </a:r>
                    </a:p>
                  </a:txBody>
                  <a:tcPr anchor="ctr"/>
                </a:tc>
                <a:tc>
                  <a:txBody>
                    <a:bodyPr/>
                    <a:lstStyle/>
                    <a:p>
                      <a:pPr algn="ctr"/>
                      <a:r>
                        <a:rPr lang="en-US" b="0" i="0">
                          <a:latin typeface="+mn-lt"/>
                          <a:cs typeface="Calibri" panose="020F0502020204030204" pitchFamily="34" charset="0"/>
                        </a:rPr>
                        <a:t>120</a:t>
                      </a:r>
                    </a:p>
                  </a:txBody>
                  <a:tcPr anchor="ctr"/>
                </a:tc>
                <a:extLst>
                  <a:ext uri="{0D108BD9-81ED-4DB2-BD59-A6C34878D82A}">
                    <a16:rowId xmlns:a16="http://schemas.microsoft.com/office/drawing/2014/main" val="3873867931"/>
                  </a:ext>
                </a:extLst>
              </a:tr>
              <a:tr h="612591">
                <a:tc>
                  <a:txBody>
                    <a:bodyPr/>
                    <a:lstStyle/>
                    <a:p>
                      <a:pPr algn="ctr"/>
                      <a:r>
                        <a:rPr lang="en-US" b="0" i="0" dirty="0">
                          <a:latin typeface="+mn-lt"/>
                          <a:cs typeface="Calibri" panose="020F0502020204030204" pitchFamily="34" charset="0"/>
                        </a:rPr>
                        <a:t>Engagement duration</a:t>
                      </a:r>
                    </a:p>
                  </a:txBody>
                  <a:tcPr anchor="ctr"/>
                </a:tc>
                <a:tc>
                  <a:txBody>
                    <a:bodyPr/>
                    <a:lstStyle/>
                    <a:p>
                      <a:pPr algn="ctr"/>
                      <a:r>
                        <a:rPr lang="en-US" b="0" i="0" dirty="0">
                          <a:latin typeface="+mn-lt"/>
                          <a:cs typeface="Calibri" panose="020F0502020204030204" pitchFamily="34" charset="0"/>
                        </a:rPr>
                        <a:t>Minutes</a:t>
                      </a:r>
                    </a:p>
                  </a:txBody>
                  <a:tcPr anchor="ctr"/>
                </a:tc>
                <a:tc>
                  <a:txBody>
                    <a:bodyPr/>
                    <a:lstStyle/>
                    <a:p>
                      <a:pPr algn="ctr"/>
                      <a:r>
                        <a:rPr lang="en-US" b="0" i="0" dirty="0">
                          <a:latin typeface="+mn-lt"/>
                          <a:cs typeface="Calibri" panose="020F0502020204030204" pitchFamily="34" charset="0"/>
                        </a:rPr>
                        <a:t>60</a:t>
                      </a:r>
                    </a:p>
                  </a:txBody>
                  <a:tcPr anchor="ctr"/>
                </a:tc>
                <a:tc>
                  <a:txBody>
                    <a:bodyPr/>
                    <a:lstStyle/>
                    <a:p>
                      <a:pPr algn="ctr"/>
                      <a:r>
                        <a:rPr lang="en-US" b="0" i="0">
                          <a:latin typeface="+mn-lt"/>
                          <a:cs typeface="Calibri" panose="020F0502020204030204" pitchFamily="34" charset="0"/>
                        </a:rPr>
                        <a:t>75</a:t>
                      </a:r>
                    </a:p>
                  </a:txBody>
                  <a:tcPr anchor="ctr"/>
                </a:tc>
                <a:extLst>
                  <a:ext uri="{0D108BD9-81ED-4DB2-BD59-A6C34878D82A}">
                    <a16:rowId xmlns:a16="http://schemas.microsoft.com/office/drawing/2014/main" val="85209771"/>
                  </a:ext>
                </a:extLst>
              </a:tr>
              <a:tr h="612591">
                <a:tc>
                  <a:txBody>
                    <a:bodyPr/>
                    <a:lstStyle/>
                    <a:p>
                      <a:pPr algn="ctr"/>
                      <a:r>
                        <a:rPr lang="en-US" b="0" i="0">
                          <a:latin typeface="+mn-lt"/>
                          <a:cs typeface="Calibri" panose="020F0502020204030204" pitchFamily="34" charset="0"/>
                        </a:rPr>
                        <a:t>Q&amp;A interaction</a:t>
                      </a:r>
                    </a:p>
                  </a:txBody>
                  <a:tcPr anchor="ctr"/>
                </a:tc>
                <a:tc>
                  <a:txBody>
                    <a:bodyPr/>
                    <a:lstStyle/>
                    <a:p>
                      <a:pPr algn="ctr"/>
                      <a:r>
                        <a:rPr lang="en-US" b="0" i="0">
                          <a:latin typeface="+mn-lt"/>
                          <a:cs typeface="Calibri" panose="020F0502020204030204" pitchFamily="34" charset="0"/>
                        </a:rPr>
                        <a:t># of questions</a:t>
                      </a:r>
                    </a:p>
                  </a:txBody>
                  <a:tcPr anchor="ctr"/>
                </a:tc>
                <a:tc>
                  <a:txBody>
                    <a:bodyPr/>
                    <a:lstStyle/>
                    <a:p>
                      <a:pPr algn="ctr"/>
                      <a:r>
                        <a:rPr lang="en-US" b="0" i="0">
                          <a:latin typeface="+mn-lt"/>
                          <a:cs typeface="Calibri" panose="020F0502020204030204" pitchFamily="34" charset="0"/>
                        </a:rPr>
                        <a:t>10</a:t>
                      </a:r>
                    </a:p>
                  </a:txBody>
                  <a:tcPr anchor="ctr"/>
                </a:tc>
                <a:tc>
                  <a:txBody>
                    <a:bodyPr/>
                    <a:lstStyle/>
                    <a:p>
                      <a:pPr algn="ctr"/>
                      <a:r>
                        <a:rPr lang="en-US" b="0" i="0">
                          <a:latin typeface="+mn-lt"/>
                          <a:cs typeface="Calibri" panose="020F0502020204030204" pitchFamily="34" charset="0"/>
                        </a:rPr>
                        <a:t>15</a:t>
                      </a:r>
                    </a:p>
                  </a:txBody>
                  <a:tcPr anchor="ctr"/>
                </a:tc>
                <a:extLst>
                  <a:ext uri="{0D108BD9-81ED-4DB2-BD59-A6C34878D82A}">
                    <a16:rowId xmlns:a16="http://schemas.microsoft.com/office/drawing/2014/main" val="4061031278"/>
                  </a:ext>
                </a:extLst>
              </a:tr>
              <a:tr h="612591">
                <a:tc>
                  <a:txBody>
                    <a:bodyPr/>
                    <a:lstStyle/>
                    <a:p>
                      <a:pPr algn="ctr"/>
                      <a:r>
                        <a:rPr lang="en-US" b="0" i="0">
                          <a:latin typeface="+mn-lt"/>
                          <a:cs typeface="Calibri" panose="020F0502020204030204" pitchFamily="34" charset="0"/>
                        </a:rPr>
                        <a:t>Positive feedback</a:t>
                      </a:r>
                    </a:p>
                  </a:txBody>
                  <a:tcPr anchor="ctr"/>
                </a:tc>
                <a:tc>
                  <a:txBody>
                    <a:bodyPr/>
                    <a:lstStyle/>
                    <a:p>
                      <a:pPr algn="ctr"/>
                      <a:r>
                        <a:rPr lang="en-US" b="0" i="0" dirty="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90</a:t>
                      </a:r>
                    </a:p>
                  </a:txBody>
                  <a:tcPr anchor="ctr"/>
                </a:tc>
                <a:tc>
                  <a:txBody>
                    <a:bodyPr/>
                    <a:lstStyle/>
                    <a:p>
                      <a:pPr algn="ctr"/>
                      <a:r>
                        <a:rPr lang="en-US" b="0" i="0">
                          <a:latin typeface="+mn-lt"/>
                          <a:cs typeface="Calibri" panose="020F0502020204030204" pitchFamily="34" charset="0"/>
                        </a:rPr>
                        <a:t>95</a:t>
                      </a:r>
                    </a:p>
                  </a:txBody>
                  <a:tcPr anchor="ctr"/>
                </a:tc>
                <a:extLst>
                  <a:ext uri="{0D108BD9-81ED-4DB2-BD59-A6C34878D82A}">
                    <a16:rowId xmlns:a16="http://schemas.microsoft.com/office/drawing/2014/main" val="3591840781"/>
                  </a:ext>
                </a:extLst>
              </a:tr>
              <a:tr h="782030">
                <a:tc>
                  <a:txBody>
                    <a:bodyPr/>
                    <a:lstStyle/>
                    <a:p>
                      <a:pPr algn="ctr"/>
                      <a:r>
                        <a:rPr lang="en-US" b="0" i="0">
                          <a:latin typeface="+mn-lt"/>
                          <a:cs typeface="Calibri" panose="020F0502020204030204" pitchFamily="34" charset="0"/>
                        </a:rPr>
                        <a:t>Rate of information retention</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dirty="0">
                          <a:latin typeface="+mn-lt"/>
                          <a:cs typeface="Calibri" panose="020F0502020204030204" pitchFamily="34" charset="0"/>
                        </a:rPr>
                        <a:t>80</a:t>
                      </a:r>
                    </a:p>
                  </a:txBody>
                  <a:tcPr anchor="ctr"/>
                </a:tc>
                <a:tc>
                  <a:txBody>
                    <a:bodyPr/>
                    <a:lstStyle/>
                    <a:p>
                      <a:pPr algn="ctr"/>
                      <a:r>
                        <a:rPr lang="en-US" b="0" i="0" dirty="0">
                          <a:latin typeface="+mn-lt"/>
                          <a:cs typeface="Calibri" panose="020F0502020204030204" pitchFamily="34" charset="0"/>
                        </a:rPr>
                        <a:t>85</a:t>
                      </a:r>
                    </a:p>
                  </a:txBody>
                  <a:tcPr anchor="ctr"/>
                </a:tc>
                <a:extLst>
                  <a:ext uri="{0D108BD9-81ED-4DB2-BD59-A6C34878D82A}">
                    <a16:rowId xmlns:a16="http://schemas.microsoft.com/office/drawing/2014/main" val="335389741"/>
                  </a:ext>
                </a:extLst>
              </a:tr>
            </a:tbl>
          </a:graphicData>
        </a:graphic>
      </p:graphicFrame>
    </p:spTree>
    <p:extLst>
      <p:ext uri="{BB962C8B-B14F-4D97-AF65-F5344CB8AC3E}">
        <p14:creationId xmlns:p14="http://schemas.microsoft.com/office/powerpoint/2010/main" val="4259977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FINAL TIPS &amp; TAKEAWAYS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838200" y="1790329"/>
            <a:ext cx="5134335" cy="4113054"/>
          </a:xfrm>
          <a:noFill/>
        </p:spPr>
        <p:txBody>
          <a:bodyPr vert="horz" lIns="91440" tIns="45720" rIns="91440" bIns="45720" rtlCol="0" anchor="t">
            <a:normAutofit lnSpcReduction="10000"/>
          </a:bodyPr>
          <a:lstStyle/>
          <a:p>
            <a:r>
              <a:rPr lang="en-US" dirty="0"/>
              <a:t>Consistent rehearsal</a:t>
            </a:r>
          </a:p>
          <a:p>
            <a:pPr lvl="1"/>
            <a:r>
              <a:rPr lang="en-US" dirty="0"/>
              <a:t>Strengthen your familiarity</a:t>
            </a:r>
          </a:p>
          <a:p>
            <a:r>
              <a:rPr lang="en-US" dirty="0"/>
              <a:t>Refine delivery style</a:t>
            </a:r>
          </a:p>
          <a:p>
            <a:pPr lvl="1"/>
            <a:r>
              <a:rPr lang="en-US" dirty="0"/>
              <a:t>Pacing, tone, and emphasis</a:t>
            </a:r>
          </a:p>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6219464" y="1790329"/>
            <a:ext cx="5134335" cy="4113054"/>
          </a:xfrm>
          <a:noFill/>
        </p:spPr>
        <p:txBody>
          <a:bodyPr>
            <a:normAutofit/>
          </a:bodyPr>
          <a:lstStyle/>
          <a:p>
            <a:r>
              <a:rPr lang="en-US" dirty="0"/>
              <a:t>Seek feedback</a:t>
            </a:r>
          </a:p>
          <a:p>
            <a:r>
              <a:rPr lang="en-US" dirty="0"/>
              <a:t>Reflect on performance</a:t>
            </a:r>
          </a:p>
          <a:p>
            <a:r>
              <a:rPr lang="en-US" dirty="0"/>
              <a:t>Explore new techniques</a:t>
            </a:r>
          </a:p>
          <a:p>
            <a:r>
              <a:rPr lang="en-US" dirty="0"/>
              <a:t>Set personal goals</a:t>
            </a:r>
          </a:p>
          <a:p>
            <a:r>
              <a:rPr lang="en-US" dirty="0"/>
              <a:t>Iterate and adapt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SPEAKING ENGAGEMENT METRICS</a:t>
            </a:r>
          </a:p>
        </p:txBody>
      </p:sp>
      <p:graphicFrame>
        <p:nvGraphicFramePr>
          <p:cNvPr id="12" name="Table Placeholder 3">
            <a:extLst>
              <a:ext uri="{FF2B5EF4-FFF2-40B4-BE49-F238E27FC236}">
                <a16:creationId xmlns:a16="http://schemas.microsoft.com/office/drawing/2014/main" id="{CB65501E-A327-D358-9D08-A3694677266E}"/>
              </a:ext>
            </a:extLst>
          </p:cNvPr>
          <p:cNvGraphicFramePr>
            <a:graphicFrameLocks noGrp="1"/>
          </p:cNvGraphicFramePr>
          <p:nvPr>
            <p:ph type="tbl" sz="quarter" idx="13"/>
            <p:extLst>
              <p:ext uri="{D42A27DB-BD31-4B8C-83A1-F6EECF244321}">
                <p14:modId xmlns:p14="http://schemas.microsoft.com/office/powerpoint/2010/main" val="2069353899"/>
              </p:ext>
            </p:extLst>
          </p:nvPr>
        </p:nvGraphicFramePr>
        <p:xfrm>
          <a:off x="612775" y="2108200"/>
          <a:ext cx="10972800" cy="3920196"/>
        </p:xfrm>
        <a:graphic>
          <a:graphicData uri="http://schemas.openxmlformats.org/drawingml/2006/table">
            <a:tbl>
              <a:tblPr firstRow="1" bandRow="1">
                <a:tableStyleId>{7E9639D4-E3E2-4D34-9284-5A2195B3D0D7}</a:tableStyleId>
              </a:tblPr>
              <a:tblGrid>
                <a:gridCol w="2743200">
                  <a:extLst>
                    <a:ext uri="{9D8B030D-6E8A-4147-A177-3AD203B41FA5}">
                      <a16:colId xmlns:a16="http://schemas.microsoft.com/office/drawing/2014/main" val="2382218087"/>
                    </a:ext>
                  </a:extLst>
                </a:gridCol>
                <a:gridCol w="2743200">
                  <a:extLst>
                    <a:ext uri="{9D8B030D-6E8A-4147-A177-3AD203B41FA5}">
                      <a16:colId xmlns:a16="http://schemas.microsoft.com/office/drawing/2014/main" val="3953468724"/>
                    </a:ext>
                  </a:extLst>
                </a:gridCol>
                <a:gridCol w="2743200">
                  <a:extLst>
                    <a:ext uri="{9D8B030D-6E8A-4147-A177-3AD203B41FA5}">
                      <a16:colId xmlns:a16="http://schemas.microsoft.com/office/drawing/2014/main" val="4277526474"/>
                    </a:ext>
                  </a:extLst>
                </a:gridCol>
                <a:gridCol w="2743200">
                  <a:extLst>
                    <a:ext uri="{9D8B030D-6E8A-4147-A177-3AD203B41FA5}">
                      <a16:colId xmlns:a16="http://schemas.microsoft.com/office/drawing/2014/main" val="2438884888"/>
                    </a:ext>
                  </a:extLst>
                </a:gridCol>
              </a:tblGrid>
              <a:tr h="653366">
                <a:tc>
                  <a:txBody>
                    <a:bodyPr/>
                    <a:lstStyle/>
                    <a:p>
                      <a:pPr algn="ctr"/>
                      <a:r>
                        <a:rPr lang="en-US" b="0" i="0" dirty="0">
                          <a:latin typeface="+mn-lt"/>
                          <a:cs typeface="Calibri" panose="020F0502020204030204" pitchFamily="34" charset="0"/>
                        </a:rPr>
                        <a:t>IMPACT FACTOR</a:t>
                      </a:r>
                    </a:p>
                  </a:txBody>
                  <a:tcPr anchor="ctr"/>
                </a:tc>
                <a:tc>
                  <a:txBody>
                    <a:bodyPr/>
                    <a:lstStyle/>
                    <a:p>
                      <a:pPr algn="ctr"/>
                      <a:r>
                        <a:rPr lang="en-US" b="0" i="0" dirty="0">
                          <a:latin typeface="+mn-lt"/>
                          <a:cs typeface="Calibri" panose="020F0502020204030204" pitchFamily="34" charset="0"/>
                        </a:rPr>
                        <a:t>MEASUREMENT</a:t>
                      </a:r>
                    </a:p>
                  </a:txBody>
                  <a:tcPr anchor="ctr"/>
                </a:tc>
                <a:tc>
                  <a:txBody>
                    <a:bodyPr/>
                    <a:lstStyle/>
                    <a:p>
                      <a:pPr algn="ctr"/>
                      <a:r>
                        <a:rPr lang="en-US" b="0" i="0" dirty="0">
                          <a:latin typeface="+mn-lt"/>
                          <a:cs typeface="Calibri" panose="020F0502020204030204" pitchFamily="34" charset="0"/>
                        </a:rPr>
                        <a:t>TARGET</a:t>
                      </a:r>
                    </a:p>
                  </a:txBody>
                  <a:tcPr anchor="ctr"/>
                </a:tc>
                <a:tc>
                  <a:txBody>
                    <a:bodyPr/>
                    <a:lstStyle/>
                    <a:p>
                      <a:pPr algn="ctr"/>
                      <a:r>
                        <a:rPr lang="en-US" b="0" i="0" dirty="0">
                          <a:latin typeface="+mn-lt"/>
                          <a:cs typeface="Calibri" panose="020F0502020204030204" pitchFamily="34" charset="0"/>
                        </a:rPr>
                        <a:t>ACHIEVED</a:t>
                      </a:r>
                    </a:p>
                  </a:txBody>
                  <a:tcPr anchor="ctr"/>
                </a:tc>
                <a:extLst>
                  <a:ext uri="{0D108BD9-81ED-4DB2-BD59-A6C34878D82A}">
                    <a16:rowId xmlns:a16="http://schemas.microsoft.com/office/drawing/2014/main" val="2857107962"/>
                  </a:ext>
                </a:extLst>
              </a:tr>
              <a:tr h="653366">
                <a:tc>
                  <a:txBody>
                    <a:bodyPr/>
                    <a:lstStyle/>
                    <a:p>
                      <a:pPr algn="ctr"/>
                      <a:r>
                        <a:rPr lang="en-US" b="0" i="0" dirty="0">
                          <a:latin typeface="+mn-lt"/>
                          <a:cs typeface="Calibri" panose="020F0502020204030204" pitchFamily="34" charset="0"/>
                        </a:rPr>
                        <a:t>Audience interaction</a:t>
                      </a:r>
                    </a:p>
                  </a:txBody>
                  <a:tcPr anchor="ctr"/>
                </a:tc>
                <a:tc>
                  <a:txBody>
                    <a:bodyPr/>
                    <a:lstStyle/>
                    <a:p>
                      <a:pPr algn="ctr"/>
                      <a:r>
                        <a:rPr lang="en-US" b="0" i="0" dirty="0">
                          <a:latin typeface="+mn-lt"/>
                          <a:cs typeface="Calibri" panose="020F0502020204030204" pitchFamily="34" charset="0"/>
                        </a:rPr>
                        <a:t>Percentage (%)</a:t>
                      </a:r>
                    </a:p>
                  </a:txBody>
                  <a:tcPr anchor="ctr"/>
                </a:tc>
                <a:tc>
                  <a:txBody>
                    <a:bodyPr/>
                    <a:lstStyle/>
                    <a:p>
                      <a:pPr algn="ctr"/>
                      <a:r>
                        <a:rPr lang="en-US" b="0" i="0" dirty="0">
                          <a:latin typeface="+mn-lt"/>
                          <a:cs typeface="Calibri" panose="020F0502020204030204" pitchFamily="34" charset="0"/>
                        </a:rPr>
                        <a:t>85</a:t>
                      </a:r>
                    </a:p>
                  </a:txBody>
                  <a:tcPr anchor="ctr"/>
                </a:tc>
                <a:tc>
                  <a:txBody>
                    <a:bodyPr/>
                    <a:lstStyle/>
                    <a:p>
                      <a:pPr algn="ctr"/>
                      <a:r>
                        <a:rPr lang="en-US" b="0" i="0">
                          <a:latin typeface="+mn-lt"/>
                          <a:cs typeface="Calibri" panose="020F0502020204030204" pitchFamily="34" charset="0"/>
                        </a:rPr>
                        <a:t>88</a:t>
                      </a:r>
                    </a:p>
                  </a:txBody>
                  <a:tcPr anchor="ctr"/>
                </a:tc>
                <a:extLst>
                  <a:ext uri="{0D108BD9-81ED-4DB2-BD59-A6C34878D82A}">
                    <a16:rowId xmlns:a16="http://schemas.microsoft.com/office/drawing/2014/main" val="1671386868"/>
                  </a:ext>
                </a:extLst>
              </a:tr>
              <a:tr h="653366">
                <a:tc>
                  <a:txBody>
                    <a:bodyPr/>
                    <a:lstStyle/>
                    <a:p>
                      <a:pPr algn="ctr"/>
                      <a:r>
                        <a:rPr lang="en-US" b="0" i="0" dirty="0">
                          <a:latin typeface="+mn-lt"/>
                          <a:cs typeface="Calibri" panose="020F0502020204030204" pitchFamily="34" charset="0"/>
                        </a:rPr>
                        <a:t>Knowledge retention</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75</a:t>
                      </a:r>
                    </a:p>
                  </a:txBody>
                  <a:tcPr anchor="ctr"/>
                </a:tc>
                <a:tc>
                  <a:txBody>
                    <a:bodyPr/>
                    <a:lstStyle/>
                    <a:p>
                      <a:pPr algn="ctr"/>
                      <a:r>
                        <a:rPr lang="en-US" b="0" i="0">
                          <a:latin typeface="+mn-lt"/>
                          <a:cs typeface="Calibri" panose="020F0502020204030204" pitchFamily="34" charset="0"/>
                        </a:rPr>
                        <a:t>80</a:t>
                      </a:r>
                    </a:p>
                  </a:txBody>
                  <a:tcPr anchor="ctr"/>
                </a:tc>
                <a:extLst>
                  <a:ext uri="{0D108BD9-81ED-4DB2-BD59-A6C34878D82A}">
                    <a16:rowId xmlns:a16="http://schemas.microsoft.com/office/drawing/2014/main" val="380626418"/>
                  </a:ext>
                </a:extLst>
              </a:tr>
              <a:tr h="653366">
                <a:tc>
                  <a:txBody>
                    <a:bodyPr/>
                    <a:lstStyle/>
                    <a:p>
                      <a:pPr algn="ctr"/>
                      <a:r>
                        <a:rPr lang="en-US" b="0" i="0" dirty="0">
                          <a:latin typeface="+mn-lt"/>
                          <a:cs typeface="Calibri" panose="020F0502020204030204" pitchFamily="34" charset="0"/>
                        </a:rPr>
                        <a:t>Post-presentation surveys</a:t>
                      </a:r>
                    </a:p>
                  </a:txBody>
                  <a:tcPr anchor="ctr"/>
                </a:tc>
                <a:tc>
                  <a:txBody>
                    <a:bodyPr/>
                    <a:lstStyle/>
                    <a:p>
                      <a:pPr algn="ctr"/>
                      <a:r>
                        <a:rPr lang="en-US" b="0" i="0">
                          <a:latin typeface="+mn-lt"/>
                          <a:cs typeface="Calibri" panose="020F0502020204030204" pitchFamily="34" charset="0"/>
                        </a:rPr>
                        <a:t>Average rating</a:t>
                      </a:r>
                    </a:p>
                  </a:txBody>
                  <a:tcPr anchor="ctr"/>
                </a:tc>
                <a:tc>
                  <a:txBody>
                    <a:bodyPr/>
                    <a:lstStyle/>
                    <a:p>
                      <a:pPr algn="ctr"/>
                      <a:r>
                        <a:rPr lang="en-US" b="0" i="0">
                          <a:latin typeface="+mn-lt"/>
                          <a:cs typeface="Calibri" panose="020F0502020204030204" pitchFamily="34" charset="0"/>
                        </a:rPr>
                        <a:t>4.2</a:t>
                      </a:r>
                    </a:p>
                  </a:txBody>
                  <a:tcPr anchor="ctr"/>
                </a:tc>
                <a:tc>
                  <a:txBody>
                    <a:bodyPr/>
                    <a:lstStyle/>
                    <a:p>
                      <a:pPr algn="ctr"/>
                      <a:r>
                        <a:rPr lang="en-US" b="0" i="0">
                          <a:latin typeface="+mn-lt"/>
                          <a:cs typeface="Calibri" panose="020F0502020204030204" pitchFamily="34" charset="0"/>
                        </a:rPr>
                        <a:t>4.5</a:t>
                      </a:r>
                    </a:p>
                  </a:txBody>
                  <a:tcPr anchor="ctr"/>
                </a:tc>
                <a:extLst>
                  <a:ext uri="{0D108BD9-81ED-4DB2-BD59-A6C34878D82A}">
                    <a16:rowId xmlns:a16="http://schemas.microsoft.com/office/drawing/2014/main" val="2132482967"/>
                  </a:ext>
                </a:extLst>
              </a:tr>
              <a:tr h="653366">
                <a:tc>
                  <a:txBody>
                    <a:bodyPr/>
                    <a:lstStyle/>
                    <a:p>
                      <a:pPr algn="ctr"/>
                      <a:r>
                        <a:rPr lang="en-US" b="0" i="0" dirty="0">
                          <a:latin typeface="+mn-lt"/>
                          <a:cs typeface="Calibri" panose="020F0502020204030204" pitchFamily="34" charset="0"/>
                        </a:rPr>
                        <a:t>Referral rate</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10</a:t>
                      </a:r>
                    </a:p>
                  </a:txBody>
                  <a:tcPr anchor="ctr"/>
                </a:tc>
                <a:tc>
                  <a:txBody>
                    <a:bodyPr/>
                    <a:lstStyle/>
                    <a:p>
                      <a:pPr algn="ctr"/>
                      <a:r>
                        <a:rPr lang="en-US" b="0" i="0">
                          <a:latin typeface="+mn-lt"/>
                          <a:cs typeface="Calibri" panose="020F0502020204030204" pitchFamily="34" charset="0"/>
                        </a:rPr>
                        <a:t>12</a:t>
                      </a:r>
                    </a:p>
                  </a:txBody>
                  <a:tcPr anchor="ctr"/>
                </a:tc>
                <a:extLst>
                  <a:ext uri="{0D108BD9-81ED-4DB2-BD59-A6C34878D82A}">
                    <a16:rowId xmlns:a16="http://schemas.microsoft.com/office/drawing/2014/main" val="3936251906"/>
                  </a:ext>
                </a:extLst>
              </a:tr>
              <a:tr h="653366">
                <a:tc>
                  <a:txBody>
                    <a:bodyPr/>
                    <a:lstStyle/>
                    <a:p>
                      <a:pPr algn="ctr"/>
                      <a:r>
                        <a:rPr lang="en-US" b="0" i="0" dirty="0">
                          <a:latin typeface="+mn-lt"/>
                          <a:cs typeface="Calibri" panose="020F0502020204030204" pitchFamily="34" charset="0"/>
                        </a:rPr>
                        <a:t>Collaboration opportunities</a:t>
                      </a:r>
                    </a:p>
                  </a:txBody>
                  <a:tcPr anchor="ctr"/>
                </a:tc>
                <a:tc>
                  <a:txBody>
                    <a:bodyPr/>
                    <a:lstStyle/>
                    <a:p>
                      <a:pPr algn="ctr"/>
                      <a:r>
                        <a:rPr lang="en-US" b="0" i="0" dirty="0">
                          <a:latin typeface="+mn-lt"/>
                          <a:cs typeface="Calibri" panose="020F0502020204030204" pitchFamily="34" charset="0"/>
                        </a:rPr>
                        <a:t># of opportunities</a:t>
                      </a:r>
                    </a:p>
                  </a:txBody>
                  <a:tcPr anchor="ctr"/>
                </a:tc>
                <a:tc>
                  <a:txBody>
                    <a:bodyPr/>
                    <a:lstStyle/>
                    <a:p>
                      <a:pPr algn="ctr"/>
                      <a:r>
                        <a:rPr lang="en-US" b="0" i="0" dirty="0">
                          <a:latin typeface="+mn-lt"/>
                          <a:cs typeface="Calibri" panose="020F0502020204030204" pitchFamily="34" charset="0"/>
                        </a:rPr>
                        <a:t>8</a:t>
                      </a:r>
                    </a:p>
                  </a:txBody>
                  <a:tcPr anchor="ctr"/>
                </a:tc>
                <a:tc>
                  <a:txBody>
                    <a:bodyPr/>
                    <a:lstStyle/>
                    <a:p>
                      <a:pPr algn="ctr"/>
                      <a:r>
                        <a:rPr lang="en-US" b="0" i="0" dirty="0">
                          <a:latin typeface="+mn-lt"/>
                          <a:cs typeface="Calibri" panose="020F0502020204030204" pitchFamily="34" charset="0"/>
                        </a:rPr>
                        <a:t>10</a:t>
                      </a:r>
                    </a:p>
                  </a:txBody>
                  <a:tcPr anchor="ctr"/>
                </a:tc>
                <a:extLst>
                  <a:ext uri="{0D108BD9-81ED-4DB2-BD59-A6C34878D82A}">
                    <a16:rowId xmlns:a16="http://schemas.microsoft.com/office/drawing/2014/main" val="568537164"/>
                  </a:ext>
                </a:extLst>
              </a:tr>
            </a:tbl>
          </a:graphicData>
        </a:graphic>
      </p:graphicFrame>
    </p:spTree>
    <p:extLst>
      <p:ext uri="{BB962C8B-B14F-4D97-AF65-F5344CB8AC3E}">
        <p14:creationId xmlns:p14="http://schemas.microsoft.com/office/powerpoint/2010/main" val="42336912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lstStyle/>
          <a:p>
            <a:r>
              <a:rPr lang="en-US" dirty="0"/>
              <a:t>Brita Tamm</a:t>
            </a:r>
          </a:p>
          <a:p>
            <a:r>
              <a:rPr lang="en-US" dirty="0"/>
              <a:t>502-555-0152</a:t>
            </a:r>
          </a:p>
          <a:p>
            <a:r>
              <a:rPr lang="en-US" dirty="0"/>
              <a:t>brita@firstupconsultants.com</a:t>
            </a:r>
          </a:p>
          <a:p>
            <a:r>
              <a:rPr lang="en-US" dirty="0"/>
              <a:t>www.firstupconsultants.com</a:t>
            </a:r>
          </a:p>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258910" y="0"/>
            <a:ext cx="5933090" cy="6258910"/>
          </a:xfrm>
          <a:noFill/>
        </p:spPr>
        <p:txBody>
          <a:bodyPr anchor="t">
            <a:normAutofit fontScale="85000" lnSpcReduction="20000"/>
          </a:bodyPr>
          <a:lstStyle/>
          <a:p>
            <a:pPr marL="0" marR="0">
              <a:lnSpc>
                <a:spcPct val="115000"/>
              </a:lnSpc>
              <a:spcBef>
                <a:spcPts val="0"/>
              </a:spcBef>
              <a:spcAft>
                <a:spcPts val="800"/>
              </a:spcAft>
            </a:pPr>
            <a:r>
              <a:rPr lang="en-US" sz="2100" b="1" kern="100" dirty="0">
                <a:effectLst/>
                <a:latin typeface="Aptos" panose="020B0004020202020204" pitchFamily="34" charset="0"/>
                <a:ea typeface="Aptos" panose="020B0004020202020204" pitchFamily="34" charset="0"/>
                <a:cs typeface="Times New Roman" panose="02020603050405020304" pitchFamily="18" charset="0"/>
              </a:rPr>
              <a:t>Introduction &amp; Overview</a:t>
            </a:r>
            <a:endParaRPr lang="en-US" sz="21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Project Objective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In this project, we will use what we have previously learned in class to explore, clean-up, and analyze data from a telecommunications provider to help identify customers who are likely to churn, and why.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Importance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There are many uses for this data to keep telecommunication competitive, and significant value in understanding not just who might churn, but why.</a:t>
            </a:r>
          </a:p>
          <a:p>
            <a:r>
              <a:rPr lang="en-US" sz="1800" dirty="0">
                <a:effectLst/>
                <a:latin typeface="Aptos" panose="020B0004020202020204" pitchFamily="34" charset="0"/>
                <a:ea typeface="Aptos" panose="020B0004020202020204" pitchFamily="34" charset="0"/>
                <a:cs typeface="Times New Roman" panose="02020603050405020304" pitchFamily="18" charset="0"/>
              </a:rPr>
              <a:t>Understanding this data will help companies predict Revenue retention, help with cost efficiency, Strategic decision making, Customer experience improvement, market adaptation, and utilizing data driven insights to provide more precise marketing, product development, and customer service improvements.</a:t>
            </a:r>
            <a:endParaRPr lang="en-US" dirty="0"/>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2286000"/>
            <a:ext cx="9144000" cy="2286000"/>
          </a:xfrm>
          <a:noFill/>
        </p:spPr>
        <p:txBody>
          <a:bodyPr/>
          <a:lstStyle/>
          <a:p>
            <a:pPr marL="0" marR="0">
              <a:lnSpc>
                <a:spcPct val="115000"/>
              </a:lnSpc>
              <a:spcBef>
                <a:spcPts val="0"/>
              </a:spcBef>
              <a:spcAft>
                <a:spcPts val="800"/>
              </a:spcAft>
            </a:pPr>
            <a:br>
              <a:rPr lang="en-US" sz="1800" b="1"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Source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 Kaggle competition for predicting customer churn for a telecoms company. </a:t>
            </a: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kern="100" dirty="0">
                <a:effectLst/>
                <a:latin typeface="Aptos" panose="020B0004020202020204" pitchFamily="34" charset="0"/>
                <a:ea typeface="Aptos" panose="020B0004020202020204" pitchFamily="34" charset="0"/>
                <a:cs typeface="Times New Roman" panose="02020603050405020304" pitchFamily="18" charset="0"/>
              </a:rPr>
              <a:t>Kaggle. (2020). Customer Churn Prediction 2020 [Dataset]. Kaggle. Retrieved from [URL]</a:t>
            </a:r>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1076233"/>
            <a:ext cx="9144000" cy="683219"/>
          </a:xfrm>
        </p:spPr>
        <p:txBody>
          <a:bodyPr/>
          <a:lstStyle/>
          <a:p>
            <a:r>
              <a:rPr lang="en-US" sz="2400" b="1" kern="100" dirty="0">
                <a:effectLst/>
                <a:latin typeface="Aptos" panose="020B0004020202020204" pitchFamily="34" charset="0"/>
                <a:ea typeface="Aptos" panose="020B0004020202020204" pitchFamily="34" charset="0"/>
                <a:cs typeface="Times New Roman" panose="02020603050405020304" pitchFamily="18" charset="0"/>
              </a:rPr>
              <a:t>Data Source</a:t>
            </a:r>
            <a:endParaRPr lang="en-US" dirty="0"/>
          </a:p>
        </p:txBody>
      </p:sp>
    </p:spTree>
    <p:extLst>
      <p:ext uri="{BB962C8B-B14F-4D97-AF65-F5344CB8AC3E}">
        <p14:creationId xmlns:p14="http://schemas.microsoft.com/office/powerpoint/2010/main" val="1679936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1" y="203375"/>
            <a:ext cx="10515600" cy="1325880"/>
          </a:xfrm>
          <a:noFill/>
        </p:spPr>
        <p:txBody>
          <a:bodyPr anchor="ctr"/>
          <a:lstStyle/>
          <a:p>
            <a:r>
              <a:rPr lang="en-US" dirty="0"/>
              <a:t>How does predicting churn relate to the telecommunications industry?</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529255"/>
            <a:ext cx="5212079" cy="4774708"/>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Revenue Retention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Telecom companies operate in a highly competitive market where customer acquisition costs are significantly high. Predicting churn allows companies to intervene before a customer leaves, potentially saving the cost of acquiring a new customer, which can be 5 to 10 times more expensive than retaining an existing one.</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Cost Efficiency</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By identifying at-risk customers, telecom companies can tailor their retention strategies. This might involve offering personalized promotions, better service plans, or resolving customer service issues, which are generally more cost-effective than marketing to new customers.</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Strategic Decision Making</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Understanding churn patterns helps in strategic planning. For instance, if certain demographic or service usage patterns correlate with higher churn, companies can adjust their service offerings or marketing strategies accordingly.</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63862" y="1529255"/>
            <a:ext cx="5728137" cy="4774707"/>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Customer Experience Improvement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Churn prediction models often highlight areas where customer experience is lacking. By addressing these, companies not only reduce churn but also enhance overall customer satisfaction, potentially leading to positive word-of-mouth and increased customer loyalty.</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Market Adaptation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telecom industry evolves rapidly with technological advancements. Predicting churn can help companies stay ahead by understanding how new technologies or services impact customer retention. For example, the shift towards bundled services (like combining mobile and broadband) has been shown to reduce churn.</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Data-Driven Insights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use of advanced analytics and machine learning for churn prediction provides telecom companies with insights not just into who might leave but why. This data-driven approach allows for more precise marketing, product development, and customer service improvements.</a:t>
            </a:r>
          </a:p>
          <a:p>
            <a:pPr lvl="1"/>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Data Overview</a:t>
            </a:r>
            <a:endParaRPr lang="en-US" dirty="0"/>
          </a:p>
        </p:txBody>
      </p:sp>
    </p:spTree>
    <p:extLst>
      <p:ext uri="{BB962C8B-B14F-4D97-AF65-F5344CB8AC3E}">
        <p14:creationId xmlns:p14="http://schemas.microsoft.com/office/powerpoint/2010/main" val="467869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6" y="0"/>
            <a:ext cx="6241651" cy="1710354"/>
          </a:xfrm>
          <a:noFill/>
        </p:spPr>
        <p:txBody>
          <a:bodyPr anchor="ctr"/>
          <a:lstStyle/>
          <a:p>
            <a:pPr algn="ctr"/>
            <a:r>
              <a:rPr lang="en-US" dirty="0"/>
              <a:t>Structure of The data</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4287838" y="1371599"/>
            <a:ext cx="7904162" cy="4666593"/>
          </a:xfrm>
          <a:noFill/>
        </p:spPr>
        <p:txBody>
          <a:bodyPr vert="horz" lIns="91440" tIns="45720" rIns="91440" bIns="45720" rtlCol="0" anchor="t">
            <a:normAutofit/>
          </a:bodyPr>
          <a:lstStyle/>
          <a:p>
            <a:pPr marL="0" marR="0" lvl="0" indent="0">
              <a:lnSpc>
                <a:spcPct val="115000"/>
              </a:lnSpc>
              <a:spcBef>
                <a:spcPts val="0"/>
              </a:spcBef>
              <a:spcAft>
                <a:spcPts val="800"/>
              </a:spcAft>
              <a:buSzPts val="1000"/>
              <a:buNone/>
              <a:tabLst>
                <a:tab pos="4572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This dataset contains 4250 samples. Each sample contains 9 features </a:t>
            </a:r>
            <a:r>
              <a:rPr lang="en-US" sz="1400" kern="100" dirty="0">
                <a:latin typeface="Aptos" panose="020B0004020202020204" pitchFamily="34" charset="0"/>
                <a:ea typeface="Aptos" panose="020B0004020202020204" pitchFamily="34" charset="0"/>
                <a:cs typeface="Times New Roman" panose="02020603050405020304" pitchFamily="18" charset="0"/>
              </a:rPr>
              <a:t>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nd 1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boolean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variable "churn" which indicates the class of the sample. The 9 input features and 1 	target variable are: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State</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two-letter abbreviation of the US state of customer residence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Age:</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customer's age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Area code: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three-digit area code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Voice_mail_plan</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or not customer has a voicemail plan</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Number_vmail_messages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voicemail messages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Total_day_minutes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minutes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Total_day_calls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number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Total_day_charge</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charge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Number of customer service calls: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calls to customer service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Churn: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the customer has churned or not</a:t>
            </a:r>
          </a:p>
        </p:txBody>
      </p:sp>
    </p:spTree>
    <p:extLst>
      <p:ext uri="{BB962C8B-B14F-4D97-AF65-F5344CB8AC3E}">
        <p14:creationId xmlns:p14="http://schemas.microsoft.com/office/powerpoint/2010/main" val="3666674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effectLst/>
                <a:latin typeface="Calibri Light" panose="020F0302020204030204" pitchFamily="34" charset="0"/>
                <a:ea typeface="Aptos" panose="020B0004020202020204" pitchFamily="34" charset="0"/>
                <a:cs typeface="Calibri Light" panose="020F0302020204030204" pitchFamily="34" charset="0"/>
              </a:rPr>
              <a:t>Approach to achieving project goals</a:t>
            </a:r>
            <a:r>
              <a:rPr lang="en-US" dirty="0">
                <a:effectLst/>
                <a:latin typeface="Calibri Light" panose="020F0302020204030204" pitchFamily="34" charset="0"/>
                <a:cs typeface="Calibri Light" panose="020F0302020204030204" pitchFamily="34" charset="0"/>
              </a:rPr>
              <a:t> </a:t>
            </a:r>
            <a:endParaRPr lang="en-US" dirty="0">
              <a:latin typeface="Calibri Light" panose="020F0302020204030204" pitchFamily="34" charset="0"/>
              <a:cs typeface="Calibri Light" panose="020F0302020204030204" pitchFamily="34" charset="0"/>
            </a:endParaRP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1811734"/>
            <a:ext cx="5079124" cy="4137189"/>
          </a:xfrm>
        </p:spPr>
        <p:txBody>
          <a:bodyPr>
            <a:normAutofit fontScale="92500" lnSpcReduction="20000"/>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1. Data Exploration</a:t>
            </a:r>
            <a:r>
              <a:rPr lang="en-US" dirty="0">
                <a:effectLst/>
              </a:rPr>
              <a:t> </a:t>
            </a:r>
          </a:p>
          <a:p>
            <a:pPr marL="285750" indent="-285750">
              <a:buFont typeface="Arial" panose="020B0604020202020204" pitchFamily="34" charset="0"/>
              <a:buChar char="•"/>
            </a:pPr>
            <a:r>
              <a:rPr lang="en-US" sz="1800" dirty="0">
                <a:latin typeface="Aptos" panose="020B0004020202020204" pitchFamily="34" charset="0"/>
                <a:ea typeface="Aptos" panose="020B0004020202020204" pitchFamily="34" charset="0"/>
                <a:cs typeface="Times New Roman" panose="02020603050405020304" pitchFamily="18" charset="0"/>
              </a:rPr>
              <a:t>Initial understanding of the dataset through Explanatory Data Analysis (EDA).</a:t>
            </a:r>
          </a:p>
          <a:p>
            <a:pPr marL="285750" indent="-285750">
              <a:buFont typeface="Arial" panose="020B0604020202020204" pitchFamily="34" charset="0"/>
              <a:buChar char="•"/>
            </a:pPr>
            <a:r>
              <a:rPr lang="en-US" dirty="0">
                <a:effectLst/>
                <a:latin typeface="Aptos" panose="020B0004020202020204" pitchFamily="34" charset="0"/>
                <a:ea typeface="Aptos" panose="020B0004020202020204" pitchFamily="34" charset="0"/>
                <a:cs typeface="Times New Roman" panose="02020603050405020304" pitchFamily="18" charset="0"/>
              </a:rPr>
              <a:t>Visualizations of data through histograms, bar plots, and correlation matrices.</a:t>
            </a:r>
          </a:p>
          <a:p>
            <a:pPr marL="285750" indent="-285750">
              <a:buFont typeface="Arial" panose="020B0604020202020204" pitchFamily="34" charset="0"/>
              <a:buChar char="•"/>
            </a:pP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b="1" dirty="0">
                <a:latin typeface="Aptos" panose="020B0004020202020204" pitchFamily="34" charset="0"/>
                <a:ea typeface="Aptos" panose="020B0004020202020204" pitchFamily="34" charset="0"/>
                <a:cs typeface="Times New Roman" panose="02020603050405020304" pitchFamily="18" charset="0"/>
              </a:rPr>
              <a:t>2. Feature Engineering</a:t>
            </a:r>
            <a:r>
              <a:rPr lang="en-US" dirty="0">
                <a:effectLst/>
              </a:rPr>
              <a:t> </a:t>
            </a:r>
          </a:p>
          <a:p>
            <a:pPr marL="285750" indent="-285750">
              <a:buFont typeface="Arial" panose="020B0604020202020204" pitchFamily="34" charset="0"/>
              <a:buChar char="•"/>
            </a:pPr>
            <a:r>
              <a:rPr lang="en-US" dirty="0"/>
              <a:t>Data processing and creation of relevant features.</a:t>
            </a:r>
          </a:p>
          <a:p>
            <a:pPr marL="285750" indent="-285750">
              <a:buFont typeface="Arial" panose="020B0604020202020204" pitchFamily="34" charset="0"/>
              <a:buChar char="•"/>
            </a:pPr>
            <a:r>
              <a:rPr lang="en-US" dirty="0"/>
              <a:t>Splitting the dataset into training and testing sets.</a:t>
            </a:r>
          </a:p>
          <a:p>
            <a:pPr marL="285750" indent="-285750">
              <a:buFont typeface="Arial" panose="020B0604020202020204" pitchFamily="34" charset="0"/>
              <a:buChar char="•"/>
            </a:pPr>
            <a:r>
              <a:rPr lang="en-US" dirty="0"/>
              <a:t>Selection of features based on correlation with the target variable (churn).</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Content Placeholder 51">
            <a:extLst>
              <a:ext uri="{FF2B5EF4-FFF2-40B4-BE49-F238E27FC236}">
                <a16:creationId xmlns:a16="http://schemas.microsoft.com/office/drawing/2014/main" id="{C9AD986E-CCAF-07D6-5500-0DF12F3A32E8}"/>
              </a:ext>
            </a:extLst>
          </p:cNvPr>
          <p:cNvSpPr txBox="1">
            <a:spLocks/>
          </p:cNvSpPr>
          <p:nvPr/>
        </p:nvSpPr>
        <p:spPr>
          <a:xfrm>
            <a:off x="5917324" y="1811733"/>
            <a:ext cx="5079124" cy="4137189"/>
          </a:xfrm>
          <a:prstGeom prst="rect">
            <a:avLst/>
          </a:prstGeom>
        </p:spPr>
        <p:txBody>
          <a:bodyPr vert="horz" lIns="91440" tIns="45720" rIns="91440" bIns="45720" rtlCol="0">
            <a:normAutofit/>
          </a:bodyPr>
          <a:lstStyle>
            <a:lvl1pPr marL="342900" indent="-342900" algn="l" defTabSz="914400" rtl="0" eaLnBrk="1" latinLnBrk="0" hangingPunct="1">
              <a:lnSpc>
                <a:spcPct val="90000"/>
              </a:lnSpc>
              <a:spcBef>
                <a:spcPts val="1000"/>
              </a:spcBef>
              <a:spcAft>
                <a:spcPts val="1000"/>
              </a:spcAft>
              <a:buClr>
                <a:schemeClr val="accent2"/>
              </a:buClr>
              <a:buFont typeface="+mj-lt"/>
              <a:buAutoNum type="arabicPeriod"/>
              <a:defRPr sz="1800" kern="1200">
                <a:solidFill>
                  <a:schemeClr val="tx1"/>
                </a:solidFill>
                <a:latin typeface="+mn-lt"/>
                <a:ea typeface="+mn-ea"/>
                <a:cs typeface="+mn-cs"/>
              </a:defRPr>
            </a:lvl1pPr>
            <a:lvl2pPr marL="800100" indent="-342900" algn="l" defTabSz="914400" rtl="0" eaLnBrk="1" latinLnBrk="0" hangingPunct="1">
              <a:lnSpc>
                <a:spcPct val="90000"/>
              </a:lnSpc>
              <a:spcBef>
                <a:spcPts val="1000"/>
              </a:spcBef>
              <a:spcAft>
                <a:spcPts val="1000"/>
              </a:spcAft>
              <a:buClr>
                <a:schemeClr val="accent2"/>
              </a:buClr>
              <a:buFont typeface="+mj-lt"/>
              <a:buAutoNum type="alphaLcPeriod"/>
              <a:defRPr sz="1800" kern="1200">
                <a:solidFill>
                  <a:schemeClr val="tx1"/>
                </a:solidFill>
                <a:latin typeface="+mn-lt"/>
                <a:ea typeface="+mn-ea"/>
                <a:cs typeface="+mn-cs"/>
              </a:defRPr>
            </a:lvl2pPr>
            <a:lvl3pPr marL="1257300" indent="-342900" algn="l" defTabSz="914400" rtl="0" eaLnBrk="1" latinLnBrk="0" hangingPunct="1">
              <a:lnSpc>
                <a:spcPct val="90000"/>
              </a:lnSpc>
              <a:spcBef>
                <a:spcPts val="1000"/>
              </a:spcBef>
              <a:spcAft>
                <a:spcPts val="1000"/>
              </a:spcAft>
              <a:buClr>
                <a:schemeClr val="accent2"/>
              </a:buClr>
              <a:buFont typeface="+mj-lt"/>
              <a:buAutoNum type="arabicParenR"/>
              <a:defRPr sz="1800" kern="1200">
                <a:solidFill>
                  <a:schemeClr val="tx1"/>
                </a:solidFill>
                <a:latin typeface="+mn-lt"/>
                <a:ea typeface="+mn-ea"/>
                <a:cs typeface="+mn-cs"/>
              </a:defRPr>
            </a:lvl3pPr>
            <a:lvl4pPr marL="1714500" indent="-342900" algn="l" defTabSz="914400" rtl="0" eaLnBrk="1" latinLnBrk="0" hangingPunct="1">
              <a:lnSpc>
                <a:spcPct val="90000"/>
              </a:lnSpc>
              <a:spcBef>
                <a:spcPts val="1000"/>
              </a:spcBef>
              <a:spcAft>
                <a:spcPts val="1000"/>
              </a:spcAft>
              <a:buClr>
                <a:schemeClr val="accent2"/>
              </a:buClr>
              <a:buFont typeface="+mj-lt"/>
              <a:buAutoNum type="alphaLcParen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mj-lt"/>
              <a:buNone/>
            </a:pPr>
            <a:r>
              <a:rPr lang="en-US" sz="1700" b="1" dirty="0">
                <a:latin typeface="Aptos" panose="020B0004020202020204" pitchFamily="34" charset="0"/>
                <a:ea typeface="Aptos" panose="020B0004020202020204" pitchFamily="34" charset="0"/>
                <a:cs typeface="Times New Roman" panose="02020603050405020304" pitchFamily="18" charset="0"/>
              </a:rPr>
              <a:t>3. Modeling</a:t>
            </a:r>
          </a:p>
          <a:p>
            <a:pPr marL="285750" indent="-285750">
              <a:buFont typeface="Arial" panose="020B0604020202020204" pitchFamily="34" charset="0"/>
              <a:buChar char="•"/>
            </a:pPr>
            <a:r>
              <a:rPr lang="en-US" sz="1700" dirty="0">
                <a:latin typeface="Aptos" panose="020B0004020202020204" pitchFamily="34" charset="0"/>
                <a:cs typeface="Times New Roman" panose="02020603050405020304" pitchFamily="18" charset="0"/>
              </a:rPr>
              <a:t>Training models such as Logistic Regression and/or Decision Trees to predict churn</a:t>
            </a:r>
          </a:p>
          <a:p>
            <a:pPr marL="285750" indent="-285750">
              <a:buFont typeface="Arial" panose="020B0604020202020204" pitchFamily="34" charset="0"/>
              <a:buChar char="•"/>
            </a:pPr>
            <a:r>
              <a:rPr lang="en-US" sz="1700" dirty="0">
                <a:latin typeface="Aptos" panose="020B0004020202020204" pitchFamily="34" charset="0"/>
                <a:cs typeface="Times New Roman" panose="02020603050405020304" pitchFamily="18" charset="0"/>
              </a:rPr>
              <a:t>Evaluation of models using metrics like accuracy, precision, recall, or F1 score.</a:t>
            </a:r>
            <a:endParaRPr lang="en-US" sz="1700" dirty="0">
              <a:latin typeface="Aptos" panose="020B0004020202020204" pitchFamily="34" charset="0"/>
            </a:endParaRPr>
          </a:p>
          <a:p>
            <a:pPr marL="0" indent="0">
              <a:buFont typeface="+mj-lt"/>
              <a:buNone/>
            </a:pPr>
            <a:r>
              <a:rPr lang="en-US" sz="1700" b="1" dirty="0">
                <a:latin typeface="Aptos" panose="020B0004020202020204" pitchFamily="34" charset="0"/>
                <a:cs typeface="Times New Roman" panose="02020603050405020304" pitchFamily="18" charset="0"/>
              </a:rPr>
              <a:t>4. Visualization</a:t>
            </a:r>
            <a:r>
              <a:rPr lang="en-US" sz="1700" dirty="0">
                <a:latin typeface="Aptos" panose="020B0004020202020204" pitchFamily="34" charset="0"/>
              </a:rPr>
              <a:t> </a:t>
            </a:r>
          </a:p>
          <a:p>
            <a:pPr marL="285750" indent="-285750">
              <a:buFont typeface="Arial" panose="020B0604020202020204" pitchFamily="34" charset="0"/>
              <a:buChar char="•"/>
            </a:pPr>
            <a:r>
              <a:rPr lang="en-US" sz="1700" dirty="0">
                <a:latin typeface="Aptos" panose="020B0004020202020204" pitchFamily="34" charset="0"/>
              </a:rPr>
              <a:t>Presentation of model predictions vs. actual outcomes.</a:t>
            </a:r>
          </a:p>
          <a:p>
            <a:pPr marL="285750" indent="-285750">
              <a:buFont typeface="Arial" panose="020B0604020202020204" pitchFamily="34" charset="0"/>
              <a:buChar char="•"/>
            </a:pPr>
            <a:r>
              <a:rPr lang="en-US" sz="1700" dirty="0">
                <a:latin typeface="Aptos" panose="020B0004020202020204" pitchFamily="34" charset="0"/>
              </a:rPr>
              <a:t>Identification of patterns for model improvements.</a:t>
            </a:r>
          </a:p>
        </p:txBody>
      </p:sp>
    </p:spTree>
    <p:extLst>
      <p:ext uri="{BB962C8B-B14F-4D97-AF65-F5344CB8AC3E}">
        <p14:creationId xmlns:p14="http://schemas.microsoft.com/office/powerpoint/2010/main" val="729609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latin typeface="Calibri Light" panose="020F0302020204030204" pitchFamily="34" charset="0"/>
                <a:cs typeface="Calibri Light" panose="020F0302020204030204" pitchFamily="34" charset="0"/>
              </a:rPr>
              <a:t>Challenges and solutions</a:t>
            </a:r>
            <a:r>
              <a:rPr lang="en-US" dirty="0">
                <a:effectLst/>
                <a:latin typeface="Calibri Light" panose="020F0302020204030204" pitchFamily="34" charset="0"/>
                <a:cs typeface="Calibri Light" panose="020F0302020204030204" pitchFamily="34" charset="0"/>
              </a:rPr>
              <a:t> </a:t>
            </a:r>
            <a:endParaRPr lang="en-US" dirty="0">
              <a:latin typeface="Calibri Light" panose="020F0302020204030204" pitchFamily="34" charset="0"/>
              <a:cs typeface="Calibri Light" panose="020F0302020204030204" pitchFamily="34" charset="0"/>
            </a:endParaRP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1002722" y="1463040"/>
            <a:ext cx="10186555" cy="4601205"/>
          </a:xfrm>
        </p:spPr>
        <p:txBody>
          <a:bodyPr>
            <a:normAutofit/>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a:t>
            </a:r>
            <a:r>
              <a:rPr lang="en-US" b="1" dirty="0">
                <a:latin typeface="Aptos" panose="020B0004020202020204" pitchFamily="34" charset="0"/>
                <a:ea typeface="Aptos" panose="020B0004020202020204" pitchFamily="34" charset="0"/>
                <a:cs typeface="Times New Roman" panose="02020603050405020304" pitchFamily="18" charset="0"/>
              </a:rPr>
              <a:t>Imbalance </a:t>
            </a:r>
            <a:r>
              <a:rPr lang="en-US" dirty="0">
                <a:effectLst/>
              </a:rPr>
              <a:t> </a:t>
            </a:r>
          </a:p>
          <a:p>
            <a:pPr algn="l" rtl="0" fontAlgn="base">
              <a:buFont typeface="Arial" panose="020B0604020202020204" pitchFamily="34" charset="0"/>
              <a:buChar char="•"/>
            </a:pPr>
            <a:r>
              <a:rPr lang="en-US" sz="1800" b="1" i="0" u="none" strike="noStrike" dirty="0">
                <a:solidFill>
                  <a:schemeClr val="tx1">
                    <a:lumMod val="50000"/>
                    <a:lumOff val="50000"/>
                  </a:schemeClr>
                </a:solidFill>
                <a:effectLst/>
                <a:latin typeface="Aptos" panose="020B0004020202020204" pitchFamily="34" charset="0"/>
              </a:rPr>
              <a:t>Challenge</a:t>
            </a:r>
            <a:r>
              <a:rPr lang="en-US" sz="1800" b="0" i="0" u="none" strike="noStrike" dirty="0">
                <a:solidFill>
                  <a:schemeClr val="tx1">
                    <a:lumMod val="50000"/>
                    <a:lumOff val="50000"/>
                  </a:schemeClr>
                </a:solidFill>
                <a:effectLst/>
                <a:latin typeface="Aptos" panose="020B0004020202020204" pitchFamily="34" charset="0"/>
              </a:rPr>
              <a:t>: </a:t>
            </a:r>
            <a:r>
              <a:rPr lang="en-US" sz="1800" b="0" i="0" u="none" strike="noStrike" dirty="0">
                <a:solidFill>
                  <a:srgbClr val="000000"/>
                </a:solidFill>
                <a:effectLst/>
                <a:latin typeface="Aptos" panose="020B0004020202020204" pitchFamily="34" charset="0"/>
              </a:rPr>
              <a:t>Hard to predict churn when only a few customers churn</a:t>
            </a:r>
            <a:r>
              <a:rPr lang="en-US" sz="1800" b="0" i="0" dirty="0">
                <a:solidFill>
                  <a:srgbClr val="000000"/>
                </a:solidFill>
                <a:effectLst/>
                <a:latin typeface="Aptos" panose="020B0004020202020204" pitchFamily="34" charset="0"/>
              </a:rPr>
              <a:t>​</a:t>
            </a:r>
            <a:endParaRPr lang="en-US"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800" b="1" i="0" u="none" strike="noStrike" dirty="0">
                <a:solidFill>
                  <a:schemeClr val="tx1">
                    <a:lumMod val="50000"/>
                    <a:lumOff val="50000"/>
                  </a:schemeClr>
                </a:solidFill>
                <a:effectLst/>
                <a:latin typeface="Aptos" panose="020B0004020202020204" pitchFamily="34" charset="0"/>
              </a:rPr>
              <a:t>Solution</a:t>
            </a:r>
            <a:r>
              <a:rPr lang="en-US" sz="1800" b="0" i="0" u="none" strike="noStrike" dirty="0">
                <a:solidFill>
                  <a:schemeClr val="tx1">
                    <a:lumMod val="50000"/>
                    <a:lumOff val="50000"/>
                  </a:schemeClr>
                </a:solidFill>
                <a:effectLst/>
                <a:latin typeface="Aptos" panose="020B0004020202020204" pitchFamily="34" charset="0"/>
              </a:rPr>
              <a:t>: </a:t>
            </a:r>
            <a:r>
              <a:rPr lang="en-US" sz="1800" b="0" i="0" u="none" strike="noStrike" dirty="0">
                <a:solidFill>
                  <a:srgbClr val="000000"/>
                </a:solidFill>
                <a:effectLst/>
                <a:latin typeface="Aptos" panose="020B0004020202020204" pitchFamily="34" charset="0"/>
              </a:rPr>
              <a:t>Applied oversampling to balance data </a:t>
            </a:r>
            <a:endParaRPr lang="en-US" b="0" i="0" dirty="0">
              <a:solidFill>
                <a:srgbClr val="000000"/>
              </a:solidFill>
              <a:effectLst/>
              <a:latin typeface="Arial" panose="020B0604020202020204" pitchFamily="34" charset="0"/>
            </a:endParaRPr>
          </a:p>
          <a:p>
            <a:pPr marL="0" indent="0">
              <a:buNone/>
            </a:pPr>
            <a:r>
              <a:rPr lang="en-US" b="1" dirty="0">
                <a:latin typeface="Aptos" panose="020B0004020202020204" pitchFamily="34" charset="0"/>
                <a:ea typeface="Aptos" panose="020B0004020202020204" pitchFamily="34" charset="0"/>
                <a:cs typeface="Times New Roman" panose="02020603050405020304" pitchFamily="18" charset="0"/>
              </a:rPr>
              <a:t>Feature Correlation</a:t>
            </a:r>
            <a:r>
              <a:rPr lang="en-US" dirty="0">
                <a:effectLst/>
              </a:rPr>
              <a:t> </a:t>
            </a:r>
          </a:p>
          <a:p>
            <a:pPr algn="l" rtl="0" fontAlgn="base">
              <a:buFont typeface="Arial" panose="020B0604020202020204" pitchFamily="34" charset="0"/>
              <a:buChar char="•"/>
            </a:pPr>
            <a:r>
              <a:rPr lang="en-US" sz="1800" b="1" i="0" u="none" strike="noStrike" dirty="0">
                <a:solidFill>
                  <a:schemeClr val="tx1">
                    <a:lumMod val="50000"/>
                    <a:lumOff val="50000"/>
                  </a:schemeClr>
                </a:solidFill>
                <a:effectLst/>
                <a:latin typeface="Aptos" panose="020B0004020202020204" pitchFamily="34" charset="0"/>
              </a:rPr>
              <a:t>Challenge</a:t>
            </a:r>
            <a:r>
              <a:rPr lang="en-US" sz="1800" b="0" i="0" u="none" strike="noStrike" dirty="0">
                <a:solidFill>
                  <a:schemeClr val="tx1">
                    <a:lumMod val="50000"/>
                    <a:lumOff val="50000"/>
                  </a:schemeClr>
                </a:solidFill>
                <a:effectLst/>
                <a:latin typeface="Aptos" panose="020B0004020202020204" pitchFamily="34" charset="0"/>
              </a:rPr>
              <a:t>: </a:t>
            </a:r>
            <a:r>
              <a:rPr lang="en-US" sz="1800" b="0" i="0" u="none" strike="noStrike" dirty="0">
                <a:solidFill>
                  <a:srgbClr val="000000"/>
                </a:solidFill>
                <a:effectLst/>
                <a:latin typeface="Aptos" panose="020B0004020202020204" pitchFamily="34" charset="0"/>
              </a:rPr>
              <a:t>High correlation between features causing multicollinearity.</a:t>
            </a:r>
            <a:r>
              <a:rPr lang="en-US" sz="1800" b="0" i="0" dirty="0">
                <a:solidFill>
                  <a:srgbClr val="000000"/>
                </a:solidFill>
                <a:effectLst/>
                <a:latin typeface="Aptos" panose="020B0004020202020204" pitchFamily="34" charset="0"/>
              </a:rPr>
              <a:t>​</a:t>
            </a:r>
            <a:endParaRPr lang="en-US"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800" b="1" i="0" u="none" strike="noStrike" dirty="0">
                <a:solidFill>
                  <a:schemeClr val="tx1">
                    <a:lumMod val="50000"/>
                    <a:lumOff val="50000"/>
                  </a:schemeClr>
                </a:solidFill>
                <a:effectLst/>
                <a:latin typeface="Aptos" panose="020B0004020202020204" pitchFamily="34" charset="0"/>
              </a:rPr>
              <a:t>Solution</a:t>
            </a:r>
            <a:r>
              <a:rPr lang="en-US" sz="1800" b="0" i="0" u="none" strike="noStrike" dirty="0">
                <a:solidFill>
                  <a:srgbClr val="000000"/>
                </a:solidFill>
                <a:effectLst/>
                <a:latin typeface="Aptos" panose="020B0004020202020204" pitchFamily="34" charset="0"/>
              </a:rPr>
              <a:t>: Removed or combined correlated features to reduce multicollinearity.</a:t>
            </a:r>
            <a:endParaRPr lang="en-US" b="0" i="0" dirty="0">
              <a:solidFill>
                <a:srgbClr val="000000"/>
              </a:solidFill>
              <a:effectLst/>
              <a:latin typeface="Arial" panose="020B0604020202020204" pitchFamily="34" charset="0"/>
            </a:endParaRPr>
          </a:p>
          <a:p>
            <a:pPr marL="0" indent="0">
              <a:buNone/>
            </a:pPr>
            <a:r>
              <a:rPr lang="en-US" b="1" dirty="0">
                <a:effectLst/>
                <a:latin typeface="Aptos" panose="020B0004020202020204" pitchFamily="34" charset="0"/>
                <a:cs typeface="Times New Roman" panose="02020603050405020304" pitchFamily="18" charset="0"/>
              </a:rPr>
              <a:t>Model Overfitting</a:t>
            </a:r>
            <a:r>
              <a:rPr lang="en-US" dirty="0">
                <a:effectLst/>
              </a:rPr>
              <a:t> </a:t>
            </a:r>
          </a:p>
          <a:p>
            <a:pPr algn="l" rtl="0" fontAlgn="base">
              <a:buFont typeface="Arial" panose="020B0604020202020204" pitchFamily="34" charset="0"/>
              <a:buChar char="•"/>
            </a:pPr>
            <a:r>
              <a:rPr lang="en-US" sz="1800" b="1" i="0" u="none" strike="noStrike" dirty="0">
                <a:solidFill>
                  <a:schemeClr val="tx1">
                    <a:lumMod val="50000"/>
                    <a:lumOff val="50000"/>
                  </a:schemeClr>
                </a:solidFill>
                <a:effectLst/>
                <a:latin typeface="Aptos" panose="020B0004020202020204" pitchFamily="34" charset="0"/>
              </a:rPr>
              <a:t>Challenge</a:t>
            </a:r>
            <a:r>
              <a:rPr lang="en-US" sz="1800" b="0" i="0" u="none" strike="noStrike" dirty="0">
                <a:solidFill>
                  <a:schemeClr val="tx1">
                    <a:lumMod val="50000"/>
                    <a:lumOff val="50000"/>
                  </a:schemeClr>
                </a:solidFill>
                <a:effectLst/>
                <a:latin typeface="Aptos" panose="020B0004020202020204" pitchFamily="34" charset="0"/>
              </a:rPr>
              <a:t>: </a:t>
            </a:r>
            <a:r>
              <a:rPr lang="en-US" sz="1800" b="0" i="0" u="none" strike="noStrike" dirty="0">
                <a:solidFill>
                  <a:srgbClr val="000000"/>
                </a:solidFill>
                <a:effectLst/>
                <a:latin typeface="Aptos" panose="020B0004020202020204" pitchFamily="34" charset="0"/>
              </a:rPr>
              <a:t>Overfitting with good training performance but poor generalization.</a:t>
            </a:r>
            <a:r>
              <a:rPr lang="en-US" sz="1800" b="0" i="0" dirty="0">
                <a:solidFill>
                  <a:srgbClr val="000000"/>
                </a:solidFill>
                <a:effectLst/>
                <a:latin typeface="Aptos" panose="020B0004020202020204" pitchFamily="34" charset="0"/>
              </a:rPr>
              <a:t>​</a:t>
            </a:r>
            <a:endParaRPr lang="en-US" b="0" i="0" dirty="0">
              <a:solidFill>
                <a:srgbClr val="000000"/>
              </a:solidFill>
              <a:effectLst/>
              <a:latin typeface="Arial" panose="020B0604020202020204" pitchFamily="34" charset="0"/>
            </a:endParaRPr>
          </a:p>
          <a:p>
            <a:pPr algn="l" rtl="0" fontAlgn="base">
              <a:buFont typeface="Arial" panose="020B0604020202020204" pitchFamily="34" charset="0"/>
              <a:buChar char="•"/>
            </a:pPr>
            <a:r>
              <a:rPr lang="en-US" sz="1800" b="1" i="0" u="none" strike="noStrike" dirty="0">
                <a:solidFill>
                  <a:schemeClr val="tx1">
                    <a:lumMod val="50000"/>
                    <a:lumOff val="50000"/>
                  </a:schemeClr>
                </a:solidFill>
                <a:effectLst/>
                <a:latin typeface="Aptos" panose="020B0004020202020204" pitchFamily="34" charset="0"/>
              </a:rPr>
              <a:t>Solution</a:t>
            </a:r>
            <a:r>
              <a:rPr lang="en-US" sz="1800" b="0" i="0" u="none" strike="noStrike" dirty="0">
                <a:solidFill>
                  <a:schemeClr val="tx1">
                    <a:lumMod val="50000"/>
                    <a:lumOff val="50000"/>
                  </a:schemeClr>
                </a:solidFill>
                <a:effectLst/>
                <a:latin typeface="Aptos" panose="020B0004020202020204" pitchFamily="34" charset="0"/>
              </a:rPr>
              <a:t>: </a:t>
            </a:r>
            <a:r>
              <a:rPr lang="en-US" sz="1800" b="0" i="0" u="none" strike="noStrike" dirty="0">
                <a:solidFill>
                  <a:srgbClr val="000000"/>
                </a:solidFill>
                <a:effectLst/>
                <a:latin typeface="Aptos" panose="020B0004020202020204" pitchFamily="34" charset="0"/>
              </a:rPr>
              <a:t>Used cross-validation, regularization (L1, L2), and simplified models.</a:t>
            </a:r>
            <a:endParaRPr lang="en-US" b="0" i="0" dirty="0">
              <a:solidFill>
                <a:srgbClr val="000000"/>
              </a:solidFill>
              <a:effectLst/>
              <a:latin typeface="Arial" panose="020B0604020202020204" pitchFamily="34" charset="0"/>
            </a:endParaRPr>
          </a:p>
          <a:p>
            <a:pPr marL="0" indent="0">
              <a:buNone/>
            </a:pPr>
            <a:endParaRPr lang="en-US" dirty="0"/>
          </a:p>
          <a:p>
            <a:pPr marL="0" indent="0">
              <a:buNone/>
            </a:pPr>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157861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2900680"/>
          </a:xfrm>
          <a:noFill/>
        </p:spPr>
        <p:txBody>
          <a:bodyPr>
            <a:noAutofit/>
          </a:bodyPr>
          <a:lstStyle/>
          <a:p>
            <a:r>
              <a:rPr lang="en-US" dirty="0"/>
              <a:t>Our Approach</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1117600" y="4145280"/>
            <a:ext cx="5066250" cy="690880"/>
          </a:xfrm>
        </p:spPr>
        <p:txBody>
          <a:bodyPr/>
          <a:lstStyle/>
          <a:p>
            <a:endParaRPr lang="en-US" dirty="0"/>
          </a:p>
        </p:txBody>
      </p:sp>
    </p:spTree>
    <p:extLst>
      <p:ext uri="{BB962C8B-B14F-4D97-AF65-F5344CB8AC3E}">
        <p14:creationId xmlns:p14="http://schemas.microsoft.com/office/powerpoint/2010/main" val="3930438526"/>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F048343-1EA9-44C3-883E-652FAAF0713E}">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Tech presentation</Template>
  <TotalTime>318</TotalTime>
  <Words>1309</Words>
  <Application>Microsoft Office PowerPoint</Application>
  <PresentationFormat>Widescreen</PresentationFormat>
  <Paragraphs>159</Paragraphs>
  <Slides>16</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Aptos</vt:lpstr>
      <vt:lpstr>Aptos Black</vt:lpstr>
      <vt:lpstr>Arial</vt:lpstr>
      <vt:lpstr>Calibri</vt:lpstr>
      <vt:lpstr>Calibri Light</vt:lpstr>
      <vt:lpstr>Courier New</vt:lpstr>
      <vt:lpstr>Source Sans Pro</vt:lpstr>
      <vt:lpstr>Symbol</vt:lpstr>
      <vt:lpstr>Wingdings</vt:lpstr>
      <vt:lpstr>Custom</vt:lpstr>
      <vt:lpstr>Telecom Churn Prediction Project</vt:lpstr>
      <vt:lpstr>PowerPoint Presentation</vt:lpstr>
      <vt:lpstr>  Source: A Kaggle competition for predicting customer churn for a telecoms company.   Kaggle. (2020). Customer Churn Prediction 2020 [Dataset]. Kaggle. Retrieved from [URL]</vt:lpstr>
      <vt:lpstr>How does predicting churn relate to the telecommunications industry?</vt:lpstr>
      <vt:lpstr>Data Overview</vt:lpstr>
      <vt:lpstr>Structure of The data</vt:lpstr>
      <vt:lpstr>Approach to achieving project goals </vt:lpstr>
      <vt:lpstr>Challenges and solutions </vt:lpstr>
      <vt:lpstr>Our Approach</vt:lpstr>
      <vt:lpstr>Data Importation and Preparation </vt:lpstr>
      <vt:lpstr>Unanticipated Insights and Problems Encountered</vt:lpstr>
      <vt:lpstr>SPEAKING IMPACT</vt:lpstr>
      <vt:lpstr>Dynamic delivery</vt:lpstr>
      <vt:lpstr>FINAL TIPS &amp; TAKEAWAYS</vt:lpstr>
      <vt:lpstr>SPEAKING ENGAGEMENT METRICS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Cody Lerch</dc:creator>
  <cp:lastModifiedBy>ayana miranda</cp:lastModifiedBy>
  <cp:revision>5</cp:revision>
  <dcterms:created xsi:type="dcterms:W3CDTF">2024-09-09T17:21:26Z</dcterms:created>
  <dcterms:modified xsi:type="dcterms:W3CDTF">2024-09-10T01:25:01Z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